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7" r:id="rId4"/>
    <p:sldId id="258" r:id="rId5"/>
    <p:sldId id="261" r:id="rId6"/>
    <p:sldId id="262" r:id="rId7"/>
    <p:sldId id="264" r:id="rId8"/>
    <p:sldId id="263" r:id="rId9"/>
    <p:sldId id="265" r:id="rId10"/>
    <p:sldId id="259" r:id="rId11"/>
    <p:sldId id="268" r:id="rId12"/>
    <p:sldId id="269" r:id="rId13"/>
    <p:sldId id="270" r:id="rId14"/>
    <p:sldId id="271" r:id="rId15"/>
    <p:sldId id="272" r:id="rId16"/>
    <p:sldId id="273" r:id="rId17"/>
    <p:sldId id="26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008000"/>
    <a:srgbClr val="EBE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F7E3B-ED33-4C1D-81B2-21975E0D51A9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45AAE6-3731-4E3D-84B3-D242E877DB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5AAE6-3731-4E3D-84B3-D242E877DBD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5AAE6-3731-4E3D-84B3-D242E877DBD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A92-E4F3-443F-A284-4BCADDBDB9C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static.klasnaocinka.com.ua/uploads/editor/2653/300062/sitepage_93/image/58075060_kopiya_.jpg" TargetMode="External"/><Relationship Id="rId13" Type="http://schemas.openxmlformats.org/officeDocument/2006/relationships/hyperlink" Target="http://rebus1.com/index.php?item=main" TargetMode="External"/><Relationship Id="rId3" Type="http://schemas.openxmlformats.org/officeDocument/2006/relationships/hyperlink" Target="http://s3.pic4you.ru/allimage/y2013/10-24/12216/3925122.png" TargetMode="External"/><Relationship Id="rId7" Type="http://schemas.openxmlformats.org/officeDocument/2006/relationships/hyperlink" Target="http://img-fotki.yandex.ru/get/6521/108950446.113/0_cd1e6_7c1b8dea_S" TargetMode="External"/><Relationship Id="rId12" Type="http://schemas.openxmlformats.org/officeDocument/2006/relationships/hyperlink" Target="http://artshopzone.ru/image/cache/catalog/import/822c124210b75d047cfd1353ada5a4ad-228x228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-fotki.yandex.ru/get/6610/134091466.1c/0_8f975_cc74afe5_S" TargetMode="External"/><Relationship Id="rId11" Type="http://schemas.openxmlformats.org/officeDocument/2006/relationships/hyperlink" Target="https://www.kharkovforum.com/ims/2017/04/22/3ffcfg.jpg" TargetMode="External"/><Relationship Id="rId5" Type="http://schemas.openxmlformats.org/officeDocument/2006/relationships/hyperlink" Target="http://s1.pic4you.ru/allimage/y2012/08-20/12216/2356208.png" TargetMode="External"/><Relationship Id="rId10" Type="http://schemas.openxmlformats.org/officeDocument/2006/relationships/hyperlink" Target="https://www.kramekprodeti.cz/fotky45931/fotos/_vyrp11_839_8593539074809_Umelecke_pastelky_Koh-I-Noor_12_ks_Polycolor_3822_1.jpg" TargetMode="External"/><Relationship Id="rId4" Type="http://schemas.openxmlformats.org/officeDocument/2006/relationships/hyperlink" Target="http://s1.pic4you.ru/allimage/y2012/08-20/12216/2356205.png" TargetMode="External"/><Relationship Id="rId9" Type="http://schemas.openxmlformats.org/officeDocument/2006/relationships/hyperlink" Target="http://s019.radikal.ru/i643/1705/ea/990ab9172f00.jpg" TargetMode="External"/><Relationship Id="rId14" Type="http://schemas.openxmlformats.org/officeDocument/2006/relationships/hyperlink" Target="http://www.52nng.ru/gallery/interesnye-matematicheskie-zadachki-dlya-detey-67384-large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143768" y="2786058"/>
            <a:ext cx="642942" cy="64294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143240" y="1214422"/>
            <a:ext cx="285752" cy="285752"/>
          </a:xfrm>
          <a:prstGeom prst="rect">
            <a:avLst/>
          </a:prstGeom>
          <a:solidFill>
            <a:srgbClr val="EBE6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429256" y="3929066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428860" y="1500174"/>
            <a:ext cx="785818" cy="785818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857620" y="2000240"/>
            <a:ext cx="357190" cy="357190"/>
          </a:xfrm>
          <a:prstGeom prst="ellipse">
            <a:avLst/>
          </a:prstGeom>
          <a:solidFill>
            <a:srgbClr val="EBE6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214810" y="2357430"/>
            <a:ext cx="35719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2428860" y="3857628"/>
            <a:ext cx="1000132" cy="857256"/>
          </a:xfrm>
          <a:prstGeom prst="triangl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авнобедренный треугольник 15"/>
          <p:cNvSpPr/>
          <p:nvPr/>
        </p:nvSpPr>
        <p:spPr>
          <a:xfrm>
            <a:off x="3857620" y="3214686"/>
            <a:ext cx="428628" cy="35719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Равнобедренный треугольник 16"/>
          <p:cNvSpPr/>
          <p:nvPr/>
        </p:nvSpPr>
        <p:spPr>
          <a:xfrm>
            <a:off x="5500694" y="1643050"/>
            <a:ext cx="428628" cy="357190"/>
          </a:xfrm>
          <a:prstGeom prst="triangle">
            <a:avLst/>
          </a:prstGeom>
          <a:solidFill>
            <a:srgbClr val="EBE6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714488"/>
            <a:ext cx="764386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Занятие по Логике </a:t>
            </a:r>
            <a:endParaRPr lang="ru-RU" sz="4000" b="1" dirty="0" smtClean="0">
              <a:ln w="19050">
                <a:solidFill>
                  <a:prstClr val="white"/>
                </a:solidFill>
                <a:prstDash val="solid"/>
              </a:ln>
              <a:solidFill>
                <a:srgbClr val="6600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Геометрические фигуры.</a:t>
            </a:r>
          </a:p>
          <a:p>
            <a:pPr algn="ctr">
              <a:defRPr/>
            </a:pP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Ребусы</a:t>
            </a:r>
            <a:endParaRPr lang="ru-RU" sz="6000" b="1" dirty="0">
              <a:ln w="19050">
                <a:solidFill>
                  <a:prstClr val="white"/>
                </a:solidFill>
                <a:prstDash val="solid"/>
              </a:ln>
              <a:solidFill>
                <a:srgbClr val="6600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7" name="Содержимое 4" descr="точка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20036283">
            <a:off x="418766" y="4161896"/>
            <a:ext cx="1955206" cy="1058163"/>
          </a:xfrm>
          <a:prstGeom prst="rect">
            <a:avLst/>
          </a:prstGeom>
          <a:ln w="5715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8" name="Содержимое 4" descr="точка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503805">
            <a:off x="5656340" y="3655736"/>
            <a:ext cx="2559843" cy="951375"/>
          </a:xfrm>
          <a:prstGeom prst="rect">
            <a:avLst/>
          </a:prstGeom>
          <a:ln w="5715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1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5286388"/>
            <a:ext cx="3933515" cy="1214446"/>
          </a:xfrm>
        </p:spPr>
        <p:txBody>
          <a:bodyPr>
            <a:normAutofit/>
          </a:bodyPr>
          <a:lstStyle/>
          <a:p>
            <a:pPr marL="342900" lvl="0" indent="-342900">
              <a:defRPr/>
            </a:pPr>
            <a:endParaRPr lang="ru-RU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85720" y="285728"/>
            <a:ext cx="7286676" cy="3077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cap="all" dirty="0" smtClean="0">
                <a:ln/>
                <a:solidFill>
                  <a:srgbClr val="6600CC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  <a:t>» </a:t>
            </a:r>
            <a:endParaRPr lang="ru-RU" sz="1400" b="1" cap="all" dirty="0">
              <a:ln/>
              <a:solidFill>
                <a:srgbClr val="6600CC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-24"/>
            <a:ext cx="6286544" cy="868346"/>
          </a:xfrm>
        </p:spPr>
        <p:txBody>
          <a:bodyPr/>
          <a:lstStyle/>
          <a:p>
            <a:r>
              <a:rPr lang="ru-RU" b="1" dirty="0" smtClean="0">
                <a:solidFill>
                  <a:srgbClr val="6600CC"/>
                </a:solidFill>
              </a:rPr>
              <a:t>Что за наука геометрия?</a:t>
            </a:r>
            <a:endParaRPr lang="ru-RU" b="1" dirty="0">
              <a:solidFill>
                <a:srgbClr val="6600C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1538" y="1071546"/>
            <a:ext cx="6858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Геометрия</a:t>
            </a:r>
            <a:r>
              <a:rPr lang="ru-RU" sz="2400" dirty="0" smtClean="0"/>
              <a:t> – </a:t>
            </a:r>
            <a:r>
              <a:rPr lang="ru-RU" sz="2400" b="1" dirty="0" smtClean="0"/>
              <a:t>наука</a:t>
            </a:r>
            <a:r>
              <a:rPr lang="ru-RU" sz="2400" dirty="0" smtClean="0"/>
              <a:t>, </a:t>
            </a:r>
            <a:r>
              <a:rPr lang="ru-RU" sz="2400" b="1" dirty="0" smtClean="0"/>
              <a:t>изучающая</a:t>
            </a:r>
            <a:r>
              <a:rPr lang="ru-RU" sz="2400" dirty="0" smtClean="0"/>
              <a:t> формы, </a:t>
            </a:r>
          </a:p>
          <a:p>
            <a:r>
              <a:rPr lang="ru-RU" sz="2400" dirty="0" smtClean="0"/>
              <a:t>размеры и взаимное расположение фигур. </a:t>
            </a:r>
          </a:p>
          <a:p>
            <a:r>
              <a:rPr lang="ru-RU" sz="2400" dirty="0" smtClean="0"/>
              <a:t>Слово </a:t>
            </a:r>
            <a:r>
              <a:rPr lang="ru-RU" sz="2400" b="1" dirty="0" smtClean="0"/>
              <a:t>геометрия</a:t>
            </a:r>
            <a:r>
              <a:rPr lang="ru-RU" sz="2400" dirty="0" smtClean="0"/>
              <a:t> – греческое, оно означает “землемерие” (</a:t>
            </a:r>
            <a:r>
              <a:rPr lang="ru-RU" sz="2400" i="1" dirty="0" err="1" smtClean="0"/>
              <a:t>гео</a:t>
            </a:r>
            <a:r>
              <a:rPr lang="ru-RU" sz="2400" dirty="0" smtClean="0"/>
              <a:t> – земля, </a:t>
            </a:r>
            <a:r>
              <a:rPr lang="ru-RU" sz="2400" i="1" dirty="0" err="1" smtClean="0"/>
              <a:t>метрео</a:t>
            </a:r>
            <a:r>
              <a:rPr lang="ru-RU" sz="2400" dirty="0" smtClean="0"/>
              <a:t> – измеряю).</a:t>
            </a:r>
            <a:endParaRPr lang="ru-RU" sz="2400" dirty="0"/>
          </a:p>
        </p:txBody>
      </p:sp>
      <p:pic>
        <p:nvPicPr>
          <p:cNvPr id="4" name="Рисунок 3" descr="58075060_kopiya_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8596" y="305151"/>
            <a:ext cx="1433008" cy="1480775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14282" y="2786058"/>
            <a:ext cx="7858180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Какие инструменты нам сегодня пригодятся?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Рисунок 5" descr="990ab9172f00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CFAFB"/>
              </a:clrFrom>
              <a:clrTo>
                <a:srgbClr val="FCFAFB">
                  <a:alpha val="0"/>
                </a:srgbClr>
              </a:clrTo>
            </a:clrChange>
          </a:blip>
          <a:stretch>
            <a:fillRect/>
          </a:stretch>
        </p:blipFill>
        <p:spPr>
          <a:xfrm rot="20571814">
            <a:off x="154509" y="4330292"/>
            <a:ext cx="5164193" cy="857256"/>
          </a:xfrm>
          <a:prstGeom prst="rect">
            <a:avLst/>
          </a:prstGeom>
        </p:spPr>
      </p:pic>
      <p:pic>
        <p:nvPicPr>
          <p:cNvPr id="7" name="Рисунок 6" descr="_vyrp11_839_8593539074809_Umelecke_pastelky_Koh-I-Noor_12_ks_Polycolor_3822_1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6200000">
            <a:off x="4347932" y="3795945"/>
            <a:ext cx="2071702" cy="3766705"/>
          </a:xfrm>
          <a:prstGeom prst="rect">
            <a:avLst/>
          </a:prstGeom>
        </p:spPr>
      </p:pic>
      <p:pic>
        <p:nvPicPr>
          <p:cNvPr id="8" name="Рисунок 7" descr="3ffcfg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142976" y="4071942"/>
            <a:ext cx="6191250" cy="571504"/>
          </a:xfrm>
          <a:prstGeom prst="rect">
            <a:avLst/>
          </a:prstGeom>
        </p:spPr>
      </p:pic>
      <p:pic>
        <p:nvPicPr>
          <p:cNvPr id="9" name="Рисунок 8" descr="822c124210b75d047cfd1353ada5a4ad-228x228.jpg"/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214414" y="5429264"/>
            <a:ext cx="1845945" cy="12144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857232"/>
            <a:ext cx="6286544" cy="868346"/>
          </a:xfrm>
        </p:spPr>
        <p:txBody>
          <a:bodyPr/>
          <a:lstStyle/>
          <a:p>
            <a:r>
              <a:rPr lang="ru-RU" b="1" dirty="0" smtClean="0">
                <a:solidFill>
                  <a:srgbClr val="6600CC"/>
                </a:solidFill>
              </a:rPr>
              <a:t>Что такое ребус?</a:t>
            </a:r>
            <a:endParaRPr lang="ru-RU" b="1" dirty="0">
              <a:solidFill>
                <a:srgbClr val="6600C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2214554"/>
            <a:ext cx="771530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Ребус</a:t>
            </a:r>
            <a:r>
              <a:rPr lang="ru-RU" sz="3600" dirty="0" smtClean="0"/>
              <a:t> </a:t>
            </a:r>
            <a:r>
              <a:rPr lang="ru-RU" sz="32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загадка, в которой слово или фраза изображены в виде рисунков в сочетании с буквами, цифрами и другими знаками. Разгадать ребус - означает суметь верно прочитать зашифрованное послание.</a:t>
            </a:r>
            <a:endParaRPr lang="ru-RU" sz="32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58075060_kopiya_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8596" y="305151"/>
            <a:ext cx="1433008" cy="1480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5715040" cy="1143000"/>
          </a:xfrm>
        </p:spPr>
        <p:txBody>
          <a:bodyPr/>
          <a:lstStyle/>
          <a:p>
            <a:r>
              <a:rPr lang="ru-RU" b="1" spc="300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Разгадайте ребус</a:t>
            </a:r>
            <a:endParaRPr lang="ru-RU" b="1" spc="300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Содержимое 4" descr="точка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500166" y="1571612"/>
            <a:ext cx="4962525" cy="2162175"/>
          </a:xfrm>
          <a:ln w="57150">
            <a:solidFill>
              <a:srgbClr val="00B050"/>
            </a:solidFill>
          </a:ln>
        </p:spPr>
      </p:pic>
      <p:pic>
        <p:nvPicPr>
          <p:cNvPr id="4" name="Рисунок 3" descr="58075060_kopiya_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142852"/>
            <a:ext cx="1433008" cy="14807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5720" y="4143380"/>
            <a:ext cx="17812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Решение: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0298" y="4071942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 +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0" y="4071942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БАБОЧКА</a:t>
            </a:r>
            <a:endParaRPr lang="ru-RU" sz="32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3143240" y="4214818"/>
            <a:ext cx="857256" cy="35719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643174" y="5000636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ТОЧКА </a:t>
            </a:r>
            <a:endParaRPr lang="ru-RU" sz="36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5072074"/>
            <a:ext cx="124098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ответ: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7858148" y="6357958"/>
            <a:ext cx="714380" cy="357190"/>
          </a:xfrm>
          <a:prstGeom prst="rightArrow">
            <a:avLst>
              <a:gd name="adj1" fmla="val 50000"/>
              <a:gd name="adj2" fmla="val 83523"/>
            </a:avLst>
          </a:prstGeom>
          <a:solidFill>
            <a:srgbClr val="FF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5715040" cy="1143000"/>
          </a:xfrm>
        </p:spPr>
        <p:txBody>
          <a:bodyPr/>
          <a:lstStyle/>
          <a:p>
            <a:r>
              <a:rPr lang="ru-RU" b="1" spc="300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Разгадайте ребус</a:t>
            </a:r>
            <a:endParaRPr lang="ru-RU" b="1" spc="300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Содержимое 4" descr="точка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9616" y="1571612"/>
            <a:ext cx="3995129" cy="2162175"/>
          </a:xfrm>
          <a:ln w="57150">
            <a:solidFill>
              <a:srgbClr val="00B050"/>
            </a:solidFill>
          </a:ln>
        </p:spPr>
      </p:pic>
      <p:pic>
        <p:nvPicPr>
          <p:cNvPr id="4" name="Рисунок 3" descr="58075060_kopiya_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142852"/>
            <a:ext cx="1433008" cy="14807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5720" y="4143380"/>
            <a:ext cx="17812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Решение: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3108" y="4143380"/>
            <a:ext cx="2071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ЛУНА +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43306" y="4156651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endParaRPr lang="ru-RU" sz="32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2714612" y="4299527"/>
            <a:ext cx="500066" cy="2857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00232" y="4929198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3600" b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 </a:t>
            </a:r>
            <a:endParaRPr lang="ru-RU" sz="36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5072074"/>
            <a:ext cx="124098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ответ: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7858148" y="6357958"/>
            <a:ext cx="714380" cy="357190"/>
          </a:xfrm>
          <a:prstGeom prst="rightArrow">
            <a:avLst>
              <a:gd name="adj1" fmla="val 50000"/>
              <a:gd name="adj2" fmla="val 83523"/>
            </a:avLst>
          </a:prstGeom>
          <a:solidFill>
            <a:srgbClr val="FF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5715040" cy="1143000"/>
          </a:xfrm>
        </p:spPr>
        <p:txBody>
          <a:bodyPr/>
          <a:lstStyle/>
          <a:p>
            <a:r>
              <a:rPr lang="ru-RU" b="1" spc="300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Разгадайте ребус</a:t>
            </a:r>
            <a:endParaRPr lang="ru-RU" b="1" spc="300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Содержимое 4" descr="точка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428736"/>
            <a:ext cx="5917429" cy="2199233"/>
          </a:xfrm>
          <a:ln w="57150">
            <a:solidFill>
              <a:srgbClr val="00B050"/>
            </a:solidFill>
          </a:ln>
        </p:spPr>
      </p:pic>
      <p:pic>
        <p:nvPicPr>
          <p:cNvPr id="4" name="Рисунок 3" descr="58075060_kopiya_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142852"/>
            <a:ext cx="1433008" cy="14807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5720" y="4143380"/>
            <a:ext cx="17812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Решение: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4546" y="4071942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 +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488" y="4071942"/>
            <a:ext cx="2500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СИНИЙ +Я</a:t>
            </a:r>
            <a:endParaRPr lang="ru-RU" sz="32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 flipH="1" flipV="1">
            <a:off x="2893207" y="4263808"/>
            <a:ext cx="357190" cy="2857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57356" y="4997247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3600" b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ЛИНИЯ </a:t>
            </a:r>
            <a:endParaRPr lang="ru-RU" sz="36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 flipH="1" flipV="1">
            <a:off x="4036215" y="4192370"/>
            <a:ext cx="357190" cy="2857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357158" y="5072074"/>
            <a:ext cx="124098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ответ: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7858148" y="6357958"/>
            <a:ext cx="714380" cy="357190"/>
          </a:xfrm>
          <a:prstGeom prst="rightArrow">
            <a:avLst>
              <a:gd name="adj1" fmla="val 50000"/>
              <a:gd name="adj2" fmla="val 83523"/>
            </a:avLst>
          </a:prstGeom>
          <a:solidFill>
            <a:srgbClr val="FF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5715040" cy="1143000"/>
          </a:xfrm>
        </p:spPr>
        <p:txBody>
          <a:bodyPr/>
          <a:lstStyle/>
          <a:p>
            <a:r>
              <a:rPr lang="ru-RU" b="1" spc="300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Разгадайте ребус</a:t>
            </a:r>
            <a:endParaRPr lang="ru-RU" b="1" spc="300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Содержимое 4" descr="точка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85720" y="1714488"/>
            <a:ext cx="3995129" cy="1974390"/>
          </a:xfrm>
          <a:ln w="57150">
            <a:noFill/>
          </a:ln>
        </p:spPr>
      </p:pic>
      <p:pic>
        <p:nvPicPr>
          <p:cNvPr id="4" name="Рисунок 3" descr="58075060_kopiya_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142852"/>
            <a:ext cx="1433008" cy="14807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5720" y="4143380"/>
            <a:ext cx="17812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Решение: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5984" y="4058671"/>
            <a:ext cx="2071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+ ТИГР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00496" y="4071942"/>
            <a:ext cx="2500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У + КРАБ</a:t>
            </a:r>
            <a:endParaRPr lang="ru-RU" sz="32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 flipH="1" flipV="1">
            <a:off x="2964645" y="4179099"/>
            <a:ext cx="357190" cy="2857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714480" y="5072074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ФИГУРА</a:t>
            </a:r>
            <a:endParaRPr lang="ru-RU" sz="36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Рисунок 10" descr="фигура2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214810" y="1683125"/>
            <a:ext cx="3786214" cy="203162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85720" y="1714488"/>
            <a:ext cx="7715304" cy="200026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5400000" flipH="1" flipV="1">
            <a:off x="3607587" y="4179099"/>
            <a:ext cx="357190" cy="2857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 flipH="1" flipV="1">
            <a:off x="5143504" y="4214818"/>
            <a:ext cx="357190" cy="21431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 flipH="1" flipV="1">
            <a:off x="5929322" y="4214818"/>
            <a:ext cx="357190" cy="21431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357158" y="5120358"/>
            <a:ext cx="124098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ответ: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Стрелка вправо 18">
            <a:hlinkClick r:id="" action="ppaction://hlinkshowjump?jump=nextslide"/>
          </p:cNvPr>
          <p:cNvSpPr/>
          <p:nvPr/>
        </p:nvSpPr>
        <p:spPr>
          <a:xfrm>
            <a:off x="7858148" y="6357958"/>
            <a:ext cx="714380" cy="357190"/>
          </a:xfrm>
          <a:prstGeom prst="rightArrow">
            <a:avLst>
              <a:gd name="adj1" fmla="val 50000"/>
              <a:gd name="adj2" fmla="val 83523"/>
            </a:avLst>
          </a:prstGeom>
          <a:solidFill>
            <a:srgbClr val="FF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5715040" cy="1143000"/>
          </a:xfrm>
        </p:spPr>
        <p:txBody>
          <a:bodyPr/>
          <a:lstStyle/>
          <a:p>
            <a:r>
              <a:rPr lang="ru-RU" b="1" spc="300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Разгадайте ребус</a:t>
            </a:r>
            <a:endParaRPr lang="ru-RU" b="1" spc="300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Содержимое 4" descr="точка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571612"/>
            <a:ext cx="5555036" cy="2327717"/>
          </a:xfrm>
          <a:ln w="57150">
            <a:solidFill>
              <a:srgbClr val="00B050"/>
            </a:solidFill>
          </a:ln>
        </p:spPr>
      </p:pic>
      <p:pic>
        <p:nvPicPr>
          <p:cNvPr id="4" name="Рисунок 3" descr="58075060_kopiya_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142852"/>
            <a:ext cx="1433008" cy="14807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5720" y="4143380"/>
            <a:ext cx="17812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Решение: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4546" y="4085213"/>
            <a:ext cx="2071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КРАБ +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43306" y="4085213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ГУСЬ</a:t>
            </a:r>
            <a:endParaRPr lang="ru-RU" sz="32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2714612" y="4228089"/>
            <a:ext cx="500066" cy="2857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714480" y="4929198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3600" b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КРУГ </a:t>
            </a:r>
            <a:endParaRPr lang="ru-RU" sz="36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 descr="ЬСУГ"/>
          <p:cNvSpPr txBox="1"/>
          <p:nvPr/>
        </p:nvSpPr>
        <p:spPr>
          <a:xfrm flipH="1">
            <a:off x="3643306" y="4071942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ЬСУГ</a:t>
            </a:r>
            <a:endParaRPr lang="ru-RU" sz="32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714744" y="4228089"/>
            <a:ext cx="500066" cy="2857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57158" y="5000636"/>
            <a:ext cx="124098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ответ: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7858148" y="6357958"/>
            <a:ext cx="714380" cy="357190"/>
          </a:xfrm>
          <a:prstGeom prst="rightArrow">
            <a:avLst>
              <a:gd name="adj1" fmla="val 50000"/>
              <a:gd name="adj2" fmla="val 83523"/>
            </a:avLst>
          </a:prstGeom>
          <a:solidFill>
            <a:srgbClr val="FF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14" grpId="0"/>
      <p:bldP spid="11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5715040" cy="1143000"/>
          </a:xfrm>
        </p:spPr>
        <p:txBody>
          <a:bodyPr/>
          <a:lstStyle/>
          <a:p>
            <a:r>
              <a:rPr lang="ru-RU" b="1" spc="300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Разгадайте ребус</a:t>
            </a:r>
            <a:endParaRPr lang="ru-RU" b="1" spc="300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Содержимое 4" descr="точка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951" y="1753362"/>
            <a:ext cx="4217611" cy="1961390"/>
          </a:xfrm>
          <a:ln w="57150">
            <a:noFill/>
          </a:ln>
        </p:spPr>
      </p:pic>
      <p:pic>
        <p:nvPicPr>
          <p:cNvPr id="4" name="Рисунок 3" descr="58075060_kopiya_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142852"/>
            <a:ext cx="1433008" cy="14807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5720" y="4143380"/>
            <a:ext cx="17812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Решение: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1670" y="4058671"/>
            <a:ext cx="2071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+ ВАЗА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86182" y="4071942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Д + ВРАЧ +Т</a:t>
            </a:r>
            <a:endParaRPr lang="ru-RU" sz="32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3286116" y="4214818"/>
            <a:ext cx="428628" cy="2857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785918" y="5000636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КВАДРАТ</a:t>
            </a:r>
            <a:endParaRPr lang="ru-RU" sz="36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Рисунок 10" descr="фигура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712" y="1683125"/>
            <a:ext cx="3503312" cy="203162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85720" y="1714488"/>
            <a:ext cx="7715304" cy="200026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 flipH="1" flipV="1">
            <a:off x="5000628" y="4214818"/>
            <a:ext cx="357190" cy="21431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 flipH="1" flipV="1">
            <a:off x="5786446" y="4214818"/>
            <a:ext cx="357190" cy="21431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357158" y="5120358"/>
            <a:ext cx="124098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ответ: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7858148" y="6357958"/>
            <a:ext cx="714380" cy="357190"/>
          </a:xfrm>
          <a:prstGeom prst="rightArrow">
            <a:avLst>
              <a:gd name="adj1" fmla="val 50000"/>
              <a:gd name="adj2" fmla="val 83523"/>
            </a:avLst>
          </a:prstGeom>
          <a:solidFill>
            <a:srgbClr val="FF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14282" y="274638"/>
            <a:ext cx="2714644" cy="72547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normalizeH="0" baseline="0" noProof="0" dirty="0" smtClean="0">
                <a:ln>
                  <a:noFill/>
                </a:ln>
                <a:solidFill>
                  <a:srgbClr val="6600CC"/>
                </a:solidFill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Выполните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normalizeH="0" baseline="0" noProof="0" dirty="0" smtClean="0">
                <a:ln>
                  <a:noFill/>
                </a:ln>
                <a:solidFill>
                  <a:srgbClr val="6600CC"/>
                </a:solidFill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задания на карточке</a:t>
            </a:r>
            <a:endParaRPr kumimoji="0" lang="ru-RU" sz="3600" b="1" i="0" u="none" strike="noStrike" kern="1200" cap="none" normalizeH="0" baseline="0" noProof="0" dirty="0">
              <a:ln>
                <a:noFill/>
              </a:ln>
              <a:solidFill>
                <a:srgbClr val="6600CC"/>
              </a:solidFill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8" name="Рисунок 7" descr="555.jpe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128986" y="214290"/>
            <a:ext cx="4800600" cy="62151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4282" y="274638"/>
            <a:ext cx="7143800" cy="72547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spc="300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Практическая работа</a:t>
            </a:r>
            <a:endParaRPr kumimoji="0" lang="ru-RU" sz="4400" b="1" i="0" u="none" strike="noStrike" kern="1200" cap="none" spc="300" normalizeH="0" baseline="0" noProof="0" dirty="0">
              <a:ln>
                <a:noFill/>
              </a:ln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596" y="1285860"/>
            <a:ext cx="7400948" cy="535785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Поставь точку. Начерти прямую, проходящую через эту точку.</a:t>
            </a:r>
          </a:p>
          <a:p>
            <a:pPr marL="514350" indent="-51435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лучей получилось?</a:t>
            </a:r>
          </a:p>
          <a:p>
            <a:pPr marL="514350" indent="-51435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Поставь две точки. Соедини их. </a:t>
            </a:r>
          </a:p>
          <a:p>
            <a:pPr marL="514350" indent="-51435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называется фигура?</a:t>
            </a:r>
          </a:p>
          <a:p>
            <a:pPr marL="514350" indent="-51435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Сколько прямых можно провести через две точки? Выполни.</a:t>
            </a:r>
          </a:p>
          <a:p>
            <a:pPr marL="514350" indent="-51435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Сколько кривых можно провести через две точки?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58075060_kopiya_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33997" y="2071678"/>
            <a:ext cx="1797472" cy="1857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4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2246531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00166" y="2246531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2960911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2960911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3675291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500166" y="3675291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85786" y="4357694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500166" y="4357694"/>
            <a:ext cx="642942" cy="64294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500034" y="1571612"/>
            <a:ext cx="1891699" cy="674919"/>
          </a:xfrm>
          <a:prstGeom prst="triangle">
            <a:avLst/>
          </a:prstGeom>
          <a:solidFill>
            <a:srgbClr val="E271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142976" y="1675027"/>
            <a:ext cx="571504" cy="57150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214414" y="1643050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ru-RU" sz="36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8662" y="2357430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1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8662" y="3000372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pc="-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2</a:t>
            </a:r>
            <a:endParaRPr lang="ru-RU" sz="3600" b="1" spc="-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8662" y="3782801"/>
            <a:ext cx="785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3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224" y="4425743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pc="-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4</a:t>
            </a:r>
            <a:endParaRPr lang="ru-RU" sz="3600" b="1" spc="-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71604" y="2357430"/>
            <a:ext cx="642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8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71604" y="300037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7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1604" y="3786190"/>
            <a:ext cx="57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6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71604" y="4465204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itchFamily="18" charset="0"/>
              </a:rPr>
              <a:t>5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" name="Рисунок 22" descr="58075060_kopiya_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142852"/>
            <a:ext cx="1433008" cy="1480775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214414" y="214290"/>
            <a:ext cx="628654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3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Используя геометрические фигуры, «засели» домик</a:t>
            </a:r>
            <a:endParaRPr lang="ru-RU" sz="3200" b="1" cap="none" spc="3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928926" y="1643050"/>
            <a:ext cx="642942" cy="64294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  <a:solidFill>
            <a:srgbClr val="EBE6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6572264" y="5072074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571868" y="2643182"/>
            <a:ext cx="785818" cy="785818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5357818" y="2428868"/>
            <a:ext cx="357190" cy="357190"/>
          </a:xfrm>
          <a:prstGeom prst="ellipse">
            <a:avLst/>
          </a:prstGeom>
          <a:solidFill>
            <a:srgbClr val="EBE6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5357818" y="3500438"/>
            <a:ext cx="35719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Равнобедренный треугольник 30"/>
          <p:cNvSpPr/>
          <p:nvPr/>
        </p:nvSpPr>
        <p:spPr>
          <a:xfrm>
            <a:off x="3571868" y="5000636"/>
            <a:ext cx="1000132" cy="857256"/>
          </a:xfrm>
          <a:prstGeom prst="triangl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внобедренный треугольник 31"/>
          <p:cNvSpPr/>
          <p:nvPr/>
        </p:nvSpPr>
        <p:spPr>
          <a:xfrm>
            <a:off x="5000628" y="4357694"/>
            <a:ext cx="428628" cy="35719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бедренный треугольник 32"/>
          <p:cNvSpPr/>
          <p:nvPr/>
        </p:nvSpPr>
        <p:spPr>
          <a:xfrm>
            <a:off x="6643702" y="2786058"/>
            <a:ext cx="428628" cy="357190"/>
          </a:xfrm>
          <a:prstGeom prst="triangle">
            <a:avLst/>
          </a:prstGeom>
          <a:solidFill>
            <a:srgbClr val="EBE6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право 33">
            <a:hlinkClick r:id="" action="ppaction://hlinkshowjump?jump=nextslide"/>
          </p:cNvPr>
          <p:cNvSpPr/>
          <p:nvPr/>
        </p:nvSpPr>
        <p:spPr>
          <a:xfrm>
            <a:off x="7858148" y="6357958"/>
            <a:ext cx="714380" cy="357190"/>
          </a:xfrm>
          <a:prstGeom prst="rightArrow">
            <a:avLst>
              <a:gd name="adj1" fmla="val 50000"/>
              <a:gd name="adj2" fmla="val 83523"/>
            </a:avLst>
          </a:prstGeom>
          <a:solidFill>
            <a:srgbClr val="FF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58075060_kopiya_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71480"/>
            <a:ext cx="1433008" cy="1480775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71538" y="214290"/>
            <a:ext cx="650085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3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Угадайте признак разбиения,</a:t>
            </a:r>
          </a:p>
          <a:p>
            <a:pPr algn="ctr"/>
            <a:r>
              <a:rPr lang="ru-RU" sz="3200" b="1" spc="3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составьте пример</a:t>
            </a:r>
            <a:endParaRPr lang="ru-RU" sz="3200" b="1" cap="none" spc="3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428728" y="1571612"/>
            <a:ext cx="642942" cy="64294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  <a:solidFill>
            <a:srgbClr val="EBE6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5929322" y="314324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2571736" y="1643050"/>
            <a:ext cx="785818" cy="785818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5357818" y="2428868"/>
            <a:ext cx="357190" cy="357190"/>
          </a:xfrm>
          <a:prstGeom prst="ellipse">
            <a:avLst/>
          </a:prstGeom>
          <a:solidFill>
            <a:srgbClr val="EBE6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5715008" y="1714488"/>
            <a:ext cx="35719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Равнобедренный треугольник 30"/>
          <p:cNvSpPr/>
          <p:nvPr/>
        </p:nvSpPr>
        <p:spPr>
          <a:xfrm>
            <a:off x="1714480" y="2571744"/>
            <a:ext cx="1000132" cy="857256"/>
          </a:xfrm>
          <a:prstGeom prst="triangl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внобедренный треугольник 31"/>
          <p:cNvSpPr/>
          <p:nvPr/>
        </p:nvSpPr>
        <p:spPr>
          <a:xfrm>
            <a:off x="4500562" y="2285992"/>
            <a:ext cx="428628" cy="35719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бедренный треугольник 32"/>
          <p:cNvSpPr/>
          <p:nvPr/>
        </p:nvSpPr>
        <p:spPr>
          <a:xfrm>
            <a:off x="6643702" y="2786058"/>
            <a:ext cx="428628" cy="357190"/>
          </a:xfrm>
          <a:prstGeom prst="triangle">
            <a:avLst/>
          </a:prstGeom>
          <a:solidFill>
            <a:srgbClr val="EBE6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14282" y="3857628"/>
            <a:ext cx="197842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Признак: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14282" y="4558737"/>
            <a:ext cx="181973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Пример: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428860" y="3857628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размеру</a:t>
            </a:r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857224" y="1214422"/>
            <a:ext cx="2786082" cy="23574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4000496" y="1285860"/>
            <a:ext cx="3357586" cy="264320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2214546" y="4572008"/>
            <a:ext cx="4143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+ 6 = 9 или 6 + 3 = 9 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Стрелка вправо 18">
            <a:hlinkClick r:id="" action="ppaction://hlinkshowjump?jump=nextslide"/>
          </p:cNvPr>
          <p:cNvSpPr/>
          <p:nvPr/>
        </p:nvSpPr>
        <p:spPr>
          <a:xfrm>
            <a:off x="7858148" y="6357958"/>
            <a:ext cx="714380" cy="357190"/>
          </a:xfrm>
          <a:prstGeom prst="rightArrow">
            <a:avLst>
              <a:gd name="adj1" fmla="val 50000"/>
              <a:gd name="adj2" fmla="val 83523"/>
            </a:avLst>
          </a:prstGeom>
          <a:solidFill>
            <a:srgbClr val="FF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58075060_kopiya_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71480"/>
            <a:ext cx="1433008" cy="1480775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71538" y="214290"/>
            <a:ext cx="650085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3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Угадайте признак разбиения,</a:t>
            </a:r>
          </a:p>
          <a:p>
            <a:pPr algn="ctr"/>
            <a:r>
              <a:rPr lang="ru-RU" sz="3200" b="1" spc="3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составьте пример</a:t>
            </a:r>
            <a:endParaRPr lang="ru-RU" sz="3200" b="1" cap="none" spc="3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428728" y="1571612"/>
            <a:ext cx="642942" cy="64294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643438" y="1643050"/>
            <a:ext cx="285752" cy="285752"/>
          </a:xfrm>
          <a:prstGeom prst="rect">
            <a:avLst/>
          </a:prstGeom>
          <a:solidFill>
            <a:srgbClr val="EBE6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6357950" y="271462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2571736" y="1643050"/>
            <a:ext cx="785818" cy="785818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5357818" y="2428868"/>
            <a:ext cx="357190" cy="357190"/>
          </a:xfrm>
          <a:prstGeom prst="ellipse">
            <a:avLst/>
          </a:prstGeom>
          <a:solidFill>
            <a:srgbClr val="EBE6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6929454" y="2000240"/>
            <a:ext cx="35719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Равнобедренный треугольник 30"/>
          <p:cNvSpPr/>
          <p:nvPr/>
        </p:nvSpPr>
        <p:spPr>
          <a:xfrm>
            <a:off x="1714480" y="2571744"/>
            <a:ext cx="1000132" cy="857256"/>
          </a:xfrm>
          <a:prstGeom prst="triangl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внобедренный треугольник 31"/>
          <p:cNvSpPr/>
          <p:nvPr/>
        </p:nvSpPr>
        <p:spPr>
          <a:xfrm>
            <a:off x="7000892" y="2786058"/>
            <a:ext cx="428628" cy="35719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бедренный треугольник 32"/>
          <p:cNvSpPr/>
          <p:nvPr/>
        </p:nvSpPr>
        <p:spPr>
          <a:xfrm>
            <a:off x="5143504" y="1785926"/>
            <a:ext cx="428628" cy="357190"/>
          </a:xfrm>
          <a:prstGeom prst="triangle">
            <a:avLst/>
          </a:prstGeom>
          <a:solidFill>
            <a:srgbClr val="EBE6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14282" y="3857628"/>
            <a:ext cx="197842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Признак: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14282" y="4558737"/>
            <a:ext cx="181973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Пример: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428860" y="3857628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цвету</a:t>
            </a:r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857224" y="1214422"/>
            <a:ext cx="2786082" cy="23574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4000496" y="1285860"/>
            <a:ext cx="2143140" cy="17145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2214546" y="4572008"/>
            <a:ext cx="4143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+ 3 + 3 = 9 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215074" y="1928802"/>
            <a:ext cx="1571636" cy="150019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7858148" y="6357958"/>
            <a:ext cx="714380" cy="357190"/>
          </a:xfrm>
          <a:prstGeom prst="rightArrow">
            <a:avLst>
              <a:gd name="adj1" fmla="val 50000"/>
              <a:gd name="adj2" fmla="val 83523"/>
            </a:avLst>
          </a:prstGeom>
          <a:solidFill>
            <a:srgbClr val="FF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58075060_kopiya_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71480"/>
            <a:ext cx="1433008" cy="1480775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71538" y="214290"/>
            <a:ext cx="650085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3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Угадайте признак разбиения,</a:t>
            </a:r>
          </a:p>
          <a:p>
            <a:pPr algn="ctr"/>
            <a:r>
              <a:rPr lang="ru-RU" sz="3200" b="1" spc="3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составьте пример</a:t>
            </a:r>
            <a:endParaRPr lang="ru-RU" sz="3200" b="1" cap="none" spc="3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428728" y="1571612"/>
            <a:ext cx="642942" cy="64294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500298" y="1714488"/>
            <a:ext cx="285752" cy="285752"/>
          </a:xfrm>
          <a:prstGeom prst="rect">
            <a:avLst/>
          </a:prstGeom>
          <a:solidFill>
            <a:srgbClr val="EBE6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2214546" y="2071678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4286248" y="2000240"/>
            <a:ext cx="785818" cy="785818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5357818" y="2428868"/>
            <a:ext cx="357190" cy="357190"/>
          </a:xfrm>
          <a:prstGeom prst="ellipse">
            <a:avLst/>
          </a:prstGeom>
          <a:solidFill>
            <a:srgbClr val="EBE6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5000628" y="1643050"/>
            <a:ext cx="35719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Равнобедренный треугольник 30"/>
          <p:cNvSpPr/>
          <p:nvPr/>
        </p:nvSpPr>
        <p:spPr>
          <a:xfrm>
            <a:off x="6500826" y="1500174"/>
            <a:ext cx="1000132" cy="857256"/>
          </a:xfrm>
          <a:prstGeom prst="triangl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внобедренный треугольник 31"/>
          <p:cNvSpPr/>
          <p:nvPr/>
        </p:nvSpPr>
        <p:spPr>
          <a:xfrm>
            <a:off x="6500826" y="2643182"/>
            <a:ext cx="428628" cy="35719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бедренный треугольник 32"/>
          <p:cNvSpPr/>
          <p:nvPr/>
        </p:nvSpPr>
        <p:spPr>
          <a:xfrm>
            <a:off x="7143768" y="2500306"/>
            <a:ext cx="428628" cy="357190"/>
          </a:xfrm>
          <a:prstGeom prst="triangle">
            <a:avLst/>
          </a:prstGeom>
          <a:solidFill>
            <a:srgbClr val="EBE6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14282" y="3857628"/>
            <a:ext cx="197842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Признак: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14282" y="4558737"/>
            <a:ext cx="181973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Пример: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428860" y="3857628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форме</a:t>
            </a:r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1142976" y="1214422"/>
            <a:ext cx="2071702" cy="14287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4000496" y="1571612"/>
            <a:ext cx="1928826" cy="14287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2214546" y="4572008"/>
            <a:ext cx="4143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+ 3 + 3 = 9 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215074" y="1285860"/>
            <a:ext cx="1571636" cy="21431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7858148" y="6357958"/>
            <a:ext cx="714380" cy="357190"/>
          </a:xfrm>
          <a:prstGeom prst="rightArrow">
            <a:avLst>
              <a:gd name="adj1" fmla="val 50000"/>
              <a:gd name="adj2" fmla="val 83523"/>
            </a:avLst>
          </a:prstGeom>
          <a:solidFill>
            <a:srgbClr val="FF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58075060_kopiya_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71480"/>
            <a:ext cx="1433008" cy="1480775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71538" y="214290"/>
            <a:ext cx="65008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3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Найди лишние выражения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071670" y="1571612"/>
            <a:ext cx="642942" cy="64294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929190" y="1643050"/>
            <a:ext cx="285752" cy="285752"/>
          </a:xfrm>
          <a:prstGeom prst="rect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143240" y="1643050"/>
            <a:ext cx="285752" cy="285752"/>
          </a:xfrm>
          <a:prstGeom prst="rect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2071670" y="2357430"/>
            <a:ext cx="785818" cy="785818"/>
          </a:xfrm>
          <a:prstGeom prst="ellipse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3286116" y="2643182"/>
            <a:ext cx="357190" cy="357190"/>
          </a:xfrm>
          <a:prstGeom prst="ellipse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500562" y="2000240"/>
            <a:ext cx="357190" cy="357190"/>
          </a:xfrm>
          <a:prstGeom prst="ellipse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4000496" y="2500306"/>
            <a:ext cx="357190" cy="357190"/>
          </a:xfrm>
          <a:prstGeom prst="ellipse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4572000" y="2571744"/>
            <a:ext cx="785818" cy="785818"/>
          </a:xfrm>
          <a:prstGeom prst="ellipse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857356" y="1357298"/>
            <a:ext cx="3929090" cy="214314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571472" y="3782801"/>
            <a:ext cx="1285884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1 + 7 </a:t>
            </a:r>
            <a:endParaRPr lang="ru-RU" sz="36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2285984" y="3786190"/>
            <a:ext cx="1285884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3 + 5 </a:t>
            </a:r>
            <a:endParaRPr lang="ru-RU" sz="36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4000496" y="3786190"/>
            <a:ext cx="1285884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2 + 7 </a:t>
            </a:r>
            <a:endParaRPr lang="ru-RU" sz="36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5715008" y="3786190"/>
            <a:ext cx="1285884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5 + 3 </a:t>
            </a:r>
            <a:endParaRPr lang="ru-RU" sz="36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571472" y="4929198"/>
            <a:ext cx="1285884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8 – 3 </a:t>
            </a:r>
            <a:endParaRPr lang="ru-RU" sz="36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285984" y="4929198"/>
            <a:ext cx="1285884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9 – 2 </a:t>
            </a:r>
            <a:endParaRPr lang="ru-RU" sz="36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4000496" y="4929198"/>
            <a:ext cx="1285884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8 – 1 </a:t>
            </a:r>
            <a:endParaRPr lang="ru-RU" sz="36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5715008" y="4929198"/>
            <a:ext cx="1285884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8 – 5 </a:t>
            </a:r>
            <a:endParaRPr lang="ru-RU" sz="3600" b="1" dirty="0"/>
          </a:p>
        </p:txBody>
      </p:sp>
      <p:sp>
        <p:nvSpPr>
          <p:cNvPr id="21" name="Стрелка вправо 20">
            <a:hlinkClick r:id="" action="ppaction://hlinkshowjump?jump=endshow"/>
          </p:cNvPr>
          <p:cNvSpPr/>
          <p:nvPr/>
        </p:nvSpPr>
        <p:spPr>
          <a:xfrm>
            <a:off x="7858148" y="6357958"/>
            <a:ext cx="714380" cy="357190"/>
          </a:xfrm>
          <a:prstGeom prst="rightArrow">
            <a:avLst>
              <a:gd name="adj1" fmla="val 50000"/>
              <a:gd name="adj2" fmla="val 83523"/>
            </a:avLst>
          </a:prstGeom>
          <a:solidFill>
            <a:srgbClr val="FF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42852"/>
            <a:ext cx="800105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Автор шаблона - Фокина Лидия Петровна </a:t>
            </a:r>
            <a:r>
              <a:rPr lang="en-US" sz="1200" dirty="0" smtClean="0">
                <a:solidFill>
                  <a:prstClr val="black"/>
                </a:solidFill>
                <a:latin typeface="Monotype Corsiva" pitchFamily="66" charset="0"/>
                <a:hlinkClick r:id="rId2"/>
              </a:rPr>
              <a:t>http://linda6035.ucoz.ru/</a:t>
            </a:r>
            <a:r>
              <a:rPr lang="ru-RU" sz="1200" dirty="0" smtClean="0">
                <a:solidFill>
                  <a:prstClr val="black"/>
                </a:solidFill>
                <a:latin typeface="Monotype Corsiva" pitchFamily="66" charset="0"/>
              </a:rPr>
              <a:t>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Школьный клипарт </a:t>
            </a:r>
            <a:r>
              <a:rPr lang="ru-RU" sz="12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http://s3.pic4you.ru/allimage/y2013/10-24/12216/3925122.png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Линейки </a:t>
            </a:r>
            <a:r>
              <a:rPr lang="ru-RU" sz="12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http://s1.pic4you.ru/allimage/y2012/08-20/12216/2356205.png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Лист в клеточку </a:t>
            </a:r>
            <a:r>
              <a:rPr lang="ru-RU" sz="12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http://s1.pic4you.ru/allimage/y2012/08-20/12216/2356208.png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Скрепка </a:t>
            </a:r>
            <a:r>
              <a:rPr lang="ru-RU" sz="1200" u="sng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http://img-fotki.yandex.ru/get/6610/134091466.1c/0_8f975_cc74afe5_S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Циркуль </a:t>
            </a:r>
            <a:r>
              <a:rPr lang="ru-RU" sz="12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http://img-fotki.yandex.ru/get/6521/108950446.113/0_cd1e6_7c1b8dea_S</a:t>
            </a:r>
            <a:endParaRPr lang="ru-RU" sz="1200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ДЛЯ ПРЕЗЕНТАЦИИ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Весёлый Карандаш 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http://static.klasnaocinka.com.ua/uploads/editor/2653/300062/sitepage_93/image/58075060_kopiya_.jpg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Линейка 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9"/>
              </a:rPr>
              <a:t>http://s019.radikal.ru/i643/1705/ea/990ab9172f00.jpg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Цветные карандаши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0"/>
              </a:rPr>
              <a:t>https://www.kramekprodeti.cz/fotky45931/fotos/_vyrp11_839_8593539074809_Umelecke_pastelky_Koh-I-Noor_12_ks_Polycolor_3822_1.jpg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Простой карандаш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1"/>
              </a:rPr>
              <a:t>https://www.kharkovforum.com/ims/2017/04/22/3ffcfg.jpg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Ластик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2"/>
              </a:rPr>
              <a:t>http://artshopzone.ru/image/cache/catalog/import/822c124210b75d047cfd1353ada5a4ad-228x228.jpg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Ребусы выполнены в программе Генератор ребусов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3"/>
              </a:rPr>
              <a:t>http://rebus1.com/index.php?item=main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Карточка с математическими заданиями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4"/>
              </a:rPr>
              <a:t>http://www.52nng.ru/gallery/interesnye-matematicheskie-zadachki-dlya-detey-67384-large.jpg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Задания – авторская работа</a:t>
            </a:r>
          </a:p>
          <a:p>
            <a:pPr>
              <a:lnSpc>
                <a:spcPct val="150000"/>
              </a:lnSpc>
            </a:pPr>
            <a:endParaRPr lang="ru-RU" sz="12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414</Words>
  <Application>Microsoft Office PowerPoint</Application>
  <PresentationFormat>Экран (4:3)</PresentationFormat>
  <Paragraphs>112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Что за наука геометрия?</vt:lpstr>
      <vt:lpstr>Что такое ребус?</vt:lpstr>
      <vt:lpstr>Разгадайте ребус</vt:lpstr>
      <vt:lpstr>Разгадайте ребус</vt:lpstr>
      <vt:lpstr>Разгадайте ребус</vt:lpstr>
      <vt:lpstr>Разгадайте ребус</vt:lpstr>
      <vt:lpstr>Разгадайте ребус</vt:lpstr>
      <vt:lpstr>Разгадайте ребус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Анна</cp:lastModifiedBy>
  <cp:revision>42</cp:revision>
  <dcterms:created xsi:type="dcterms:W3CDTF">2014-07-09T08:33:20Z</dcterms:created>
  <dcterms:modified xsi:type="dcterms:W3CDTF">2020-04-04T04:44:16Z</dcterms:modified>
</cp:coreProperties>
</file>